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Lst>
  <p:sldSz cx="18288000" cy="10287000"/>
  <p:notesSz cx="6858000" cy="9144000"/>
  <p:embeddedFontLst>
    <p:embeddedFont>
      <p:font typeface="Garet" panose="020B0604020202020204" charset="0"/>
      <p:regular r:id="rId12"/>
    </p:embeddedFont>
    <p:embeddedFont>
      <p:font typeface="Garet Bold" panose="020B0604020202020204" charset="0"/>
      <p:regular r:id="rId13"/>
    </p:embeddedFont>
    <p:embeddedFont>
      <p:font typeface="Garet Bold Italic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54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56" r="-2479" b="-18484"/>
            </a:stretch>
          </a:blipFill>
        </p:spPr>
      </p:sp>
      <p:sp>
        <p:nvSpPr>
          <p:cNvPr id="3" name="Freeform 3"/>
          <p:cNvSpPr/>
          <p:nvPr/>
        </p:nvSpPr>
        <p:spPr>
          <a:xfrm>
            <a:off x="14904823" y="-898106"/>
            <a:ext cx="4404437" cy="5655778"/>
          </a:xfrm>
          <a:custGeom>
            <a:avLst/>
            <a:gdLst/>
            <a:ahLst/>
            <a:cxnLst/>
            <a:rect l="l" t="t" r="r" b="b"/>
            <a:pathLst>
              <a:path w="4404437" h="5655778">
                <a:moveTo>
                  <a:pt x="0" y="0"/>
                </a:moveTo>
                <a:lnTo>
                  <a:pt x="4404437" y="0"/>
                </a:lnTo>
                <a:lnTo>
                  <a:pt x="4404437" y="5655778"/>
                </a:lnTo>
                <a:lnTo>
                  <a:pt x="0" y="5655778"/>
                </a:lnTo>
                <a:lnTo>
                  <a:pt x="0" y="0"/>
                </a:lnTo>
                <a:close/>
              </a:path>
            </a:pathLst>
          </a:custGeom>
          <a:blipFill>
            <a:blip r:embed="rId3"/>
            <a:stretch>
              <a:fillRect/>
            </a:stretch>
          </a:blipFill>
        </p:spPr>
      </p:sp>
      <p:sp>
        <p:nvSpPr>
          <p:cNvPr id="4" name="Freeform 4"/>
          <p:cNvSpPr/>
          <p:nvPr/>
        </p:nvSpPr>
        <p:spPr>
          <a:xfrm flipH="1">
            <a:off x="15998318" y="903663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6551518" y="903663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42613" y="3303238"/>
            <a:ext cx="12002775" cy="1368424"/>
          </a:xfrm>
          <a:prstGeom prst="rect">
            <a:avLst/>
          </a:prstGeom>
        </p:spPr>
        <p:txBody>
          <a:bodyPr lIns="0" tIns="0" rIns="0" bIns="0" rtlCol="0" anchor="t">
            <a:spAutoFit/>
          </a:bodyPr>
          <a:lstStyle/>
          <a:p>
            <a:pPr algn="ctr">
              <a:lnSpc>
                <a:spcPts val="11200"/>
              </a:lnSpc>
              <a:spcBef>
                <a:spcPct val="0"/>
              </a:spcBef>
            </a:pPr>
            <a:r>
              <a:rPr lang="en-US" sz="8000" b="1">
                <a:solidFill>
                  <a:srgbClr val="F6E0F5"/>
                </a:solidFill>
                <a:latin typeface="Garet Bold"/>
                <a:ea typeface="Garet Bold"/>
                <a:cs typeface="Garet Bold"/>
                <a:sym typeface="Garet Bold"/>
              </a:rPr>
              <a:t>WOME SAFTY DEVICE</a:t>
            </a:r>
          </a:p>
        </p:txBody>
      </p:sp>
      <p:sp>
        <p:nvSpPr>
          <p:cNvPr id="7" name="TextBox 7"/>
          <p:cNvSpPr txBox="1"/>
          <p:nvPr/>
        </p:nvSpPr>
        <p:spPr>
          <a:xfrm>
            <a:off x="5819848" y="4942379"/>
            <a:ext cx="6648304" cy="907726"/>
          </a:xfrm>
          <a:prstGeom prst="rect">
            <a:avLst/>
          </a:prstGeom>
        </p:spPr>
        <p:txBody>
          <a:bodyPr lIns="0" tIns="0" rIns="0" bIns="0" rtlCol="0" anchor="t">
            <a:spAutoFit/>
          </a:bodyPr>
          <a:lstStyle/>
          <a:p>
            <a:pPr algn="ctr">
              <a:lnSpc>
                <a:spcPts val="2467"/>
              </a:lnSpc>
              <a:spcBef>
                <a:spcPct val="0"/>
              </a:spcBef>
            </a:pPr>
            <a:r>
              <a:rPr lang="en-US" sz="1762" spc="1410">
                <a:solidFill>
                  <a:srgbClr val="F6E0F5"/>
                </a:solidFill>
                <a:latin typeface="Garet"/>
                <a:ea typeface="Garet"/>
                <a:cs typeface="Garet"/>
                <a:sym typeface="Garet"/>
              </a:rPr>
              <a:t>A SMATER STEPS TOWARDS WOMEN’S SAFETY</a:t>
            </a:r>
          </a:p>
        </p:txBody>
      </p:sp>
      <p:sp>
        <p:nvSpPr>
          <p:cNvPr id="8" name="TextBox 8"/>
          <p:cNvSpPr txBox="1"/>
          <p:nvPr/>
        </p:nvSpPr>
        <p:spPr>
          <a:xfrm>
            <a:off x="764754" y="8614221"/>
            <a:ext cx="5262390" cy="422411"/>
          </a:xfrm>
          <a:prstGeom prst="rect">
            <a:avLst/>
          </a:prstGeom>
        </p:spPr>
        <p:txBody>
          <a:bodyPr lIns="0" tIns="0" rIns="0" bIns="0" rtlCol="0" anchor="t">
            <a:spAutoFit/>
          </a:bodyPr>
          <a:lstStyle/>
          <a:p>
            <a:pPr algn="l">
              <a:lnSpc>
                <a:spcPts val="3492"/>
              </a:lnSpc>
              <a:spcBef>
                <a:spcPct val="0"/>
              </a:spcBef>
            </a:pPr>
            <a:r>
              <a:rPr lang="en-US" sz="2494">
                <a:solidFill>
                  <a:srgbClr val="F6E0F5"/>
                </a:solidFill>
                <a:latin typeface="Garet"/>
                <a:ea typeface="Garet"/>
                <a:cs typeface="Garet"/>
                <a:sym typeface="Garet"/>
              </a:rPr>
              <a:t>PRESENT BY : CRAXY AVS</a:t>
            </a:r>
          </a:p>
        </p:txBody>
      </p:sp>
      <p:sp>
        <p:nvSpPr>
          <p:cNvPr id="9" name="Freeform 9"/>
          <p:cNvSpPr/>
          <p:nvPr/>
        </p:nvSpPr>
        <p:spPr>
          <a:xfrm rot="-7384997">
            <a:off x="-594215" y="-1991275"/>
            <a:ext cx="4404437" cy="5655778"/>
          </a:xfrm>
          <a:custGeom>
            <a:avLst/>
            <a:gdLst/>
            <a:ahLst/>
            <a:cxnLst/>
            <a:rect l="l" t="t" r="r" b="b"/>
            <a:pathLst>
              <a:path w="4404437" h="5655778">
                <a:moveTo>
                  <a:pt x="0" y="0"/>
                </a:moveTo>
                <a:lnTo>
                  <a:pt x="4404437" y="0"/>
                </a:lnTo>
                <a:lnTo>
                  <a:pt x="4404437" y="5655777"/>
                </a:lnTo>
                <a:lnTo>
                  <a:pt x="0" y="5655777"/>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56" r="-2479" b="-18484"/>
            </a:stretch>
          </a:blipFill>
        </p:spPr>
      </p:sp>
      <p:sp>
        <p:nvSpPr>
          <p:cNvPr id="3" name="Freeform 3"/>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4" name="Freeform 4"/>
          <p:cNvSpPr/>
          <p:nvPr/>
        </p:nvSpPr>
        <p:spPr>
          <a:xfrm>
            <a:off x="-891511" y="-891511"/>
            <a:ext cx="4240473" cy="4240473"/>
          </a:xfrm>
          <a:custGeom>
            <a:avLst/>
            <a:gdLst/>
            <a:ahLst/>
            <a:cxnLst/>
            <a:rect l="l" t="t" r="r" b="b"/>
            <a:pathLst>
              <a:path w="4240473" h="4240473">
                <a:moveTo>
                  <a:pt x="0" y="0"/>
                </a:moveTo>
                <a:lnTo>
                  <a:pt x="4240472" y="0"/>
                </a:lnTo>
                <a:lnTo>
                  <a:pt x="4240472" y="4240472"/>
                </a:lnTo>
                <a:lnTo>
                  <a:pt x="0" y="4240472"/>
                </a:lnTo>
                <a:lnTo>
                  <a:pt x="0" y="0"/>
                </a:lnTo>
                <a:close/>
              </a:path>
            </a:pathLst>
          </a:custGeom>
          <a:blipFill>
            <a:blip r:embed="rId4"/>
            <a:stretch>
              <a:fillRect/>
            </a:stretch>
          </a:blipFill>
        </p:spPr>
      </p:sp>
      <p:sp>
        <p:nvSpPr>
          <p:cNvPr id="5" name="TextBox 5"/>
          <p:cNvSpPr txBox="1"/>
          <p:nvPr/>
        </p:nvSpPr>
        <p:spPr>
          <a:xfrm>
            <a:off x="2299650" y="3188938"/>
            <a:ext cx="13102912" cy="2432097"/>
          </a:xfrm>
          <a:prstGeom prst="rect">
            <a:avLst/>
          </a:prstGeom>
        </p:spPr>
        <p:txBody>
          <a:bodyPr lIns="0" tIns="0" rIns="0" bIns="0" rtlCol="0" anchor="t">
            <a:spAutoFit/>
          </a:bodyPr>
          <a:lstStyle/>
          <a:p>
            <a:pPr algn="ctr">
              <a:lnSpc>
                <a:spcPts val="19900"/>
              </a:lnSpc>
              <a:spcBef>
                <a:spcPct val="0"/>
              </a:spcBef>
            </a:pPr>
            <a:r>
              <a:rPr lang="en-US" sz="14214" b="1">
                <a:solidFill>
                  <a:srgbClr val="F6E0F5"/>
                </a:solidFill>
                <a:latin typeface="Garet Bold"/>
                <a:ea typeface="Garet Bold"/>
                <a:cs typeface="Garet Bold"/>
                <a:sym typeface="Garet Bold"/>
              </a:rPr>
              <a:t>THANK YOU!</a:t>
            </a:r>
          </a:p>
        </p:txBody>
      </p:sp>
      <p:sp>
        <p:nvSpPr>
          <p:cNvPr id="6" name="Freeform 6"/>
          <p:cNvSpPr/>
          <p:nvPr/>
        </p:nvSpPr>
        <p:spPr>
          <a:xfrm>
            <a:off x="15691514" y="6933276"/>
            <a:ext cx="4240473" cy="4240473"/>
          </a:xfrm>
          <a:custGeom>
            <a:avLst/>
            <a:gdLst/>
            <a:ahLst/>
            <a:cxnLst/>
            <a:rect l="l" t="t" r="r" b="b"/>
            <a:pathLst>
              <a:path w="4240473" h="4240473">
                <a:moveTo>
                  <a:pt x="0" y="0"/>
                </a:moveTo>
                <a:lnTo>
                  <a:pt x="4240472" y="0"/>
                </a:lnTo>
                <a:lnTo>
                  <a:pt x="4240472" y="4240473"/>
                </a:lnTo>
                <a:lnTo>
                  <a:pt x="0" y="4240473"/>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id="3" name="Freeform 3"/>
          <p:cNvSpPr/>
          <p:nvPr/>
        </p:nvSpPr>
        <p:spPr>
          <a:xfrm>
            <a:off x="12183524" y="4458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sp>
        <p:nvSpPr>
          <p:cNvPr id="7" name="TextBox 7"/>
          <p:cNvSpPr txBox="1"/>
          <p:nvPr/>
        </p:nvSpPr>
        <p:spPr>
          <a:xfrm>
            <a:off x="2621114" y="1256317"/>
            <a:ext cx="9562410" cy="1202555"/>
          </a:xfrm>
          <a:prstGeom prst="rect">
            <a:avLst/>
          </a:prstGeom>
        </p:spPr>
        <p:txBody>
          <a:bodyPr lIns="0" tIns="0" rIns="0" bIns="0" rtlCol="0" anchor="t">
            <a:spAutoFit/>
          </a:bodyPr>
          <a:lstStyle/>
          <a:p>
            <a:pPr algn="l">
              <a:lnSpc>
                <a:spcPts val="9842"/>
              </a:lnSpc>
              <a:spcBef>
                <a:spcPct val="0"/>
              </a:spcBef>
            </a:pPr>
            <a:r>
              <a:rPr lang="en-US" sz="7030" b="1" i="1">
                <a:solidFill>
                  <a:srgbClr val="F6E0F5"/>
                </a:solidFill>
                <a:latin typeface="Garet Bold Italics"/>
                <a:ea typeface="Garet Bold Italics"/>
                <a:cs typeface="Garet Bold Italics"/>
                <a:sym typeface="Garet Bold Italics"/>
              </a:rPr>
              <a:t>Project Overview</a:t>
            </a:r>
          </a:p>
        </p:txBody>
      </p:sp>
      <p:sp>
        <p:nvSpPr>
          <p:cNvPr id="8" name="TextBox 8"/>
          <p:cNvSpPr txBox="1"/>
          <p:nvPr/>
        </p:nvSpPr>
        <p:spPr>
          <a:xfrm>
            <a:off x="2621114" y="3736262"/>
            <a:ext cx="9037377" cy="1563564"/>
          </a:xfrm>
          <a:prstGeom prst="rect">
            <a:avLst/>
          </a:prstGeom>
        </p:spPr>
        <p:txBody>
          <a:bodyPr lIns="0" tIns="0" rIns="0" bIns="0" rtlCol="0" anchor="t">
            <a:spAutoFit/>
          </a:bodyPr>
          <a:lstStyle/>
          <a:p>
            <a:pPr algn="l">
              <a:lnSpc>
                <a:spcPts val="2544"/>
              </a:lnSpc>
              <a:spcBef>
                <a:spcPct val="0"/>
              </a:spcBef>
            </a:pPr>
            <a:r>
              <a:rPr lang="en-US" sz="1817">
                <a:solidFill>
                  <a:srgbClr val="F6E0F5"/>
                </a:solidFill>
                <a:latin typeface="Garet"/>
                <a:ea typeface="Garet"/>
                <a:cs typeface="Garet"/>
                <a:sym typeface="Garet"/>
              </a:rPr>
              <a:t>The objective of this project is to develop a compact and affordable device that ensures women’s safety by providing a one-click SOS alert system integrated with GPS and GSM modules for real-time location tracking and instant communication, offering a reliable, easy-to-use, and discreet solution for emergency situations.</a:t>
            </a:r>
          </a:p>
        </p:txBody>
      </p:sp>
      <p:sp>
        <p:nvSpPr>
          <p:cNvPr id="9" name="TextBox 9"/>
          <p:cNvSpPr txBox="1"/>
          <p:nvPr/>
        </p:nvSpPr>
        <p:spPr>
          <a:xfrm>
            <a:off x="2621114" y="3038573"/>
            <a:ext cx="9562410" cy="431027"/>
          </a:xfrm>
          <a:prstGeom prst="rect">
            <a:avLst/>
          </a:prstGeom>
        </p:spPr>
        <p:txBody>
          <a:bodyPr lIns="0" tIns="0" rIns="0" bIns="0" rtlCol="0" anchor="t">
            <a:spAutoFit/>
          </a:bodyPr>
          <a:lstStyle/>
          <a:p>
            <a:pPr algn="l">
              <a:lnSpc>
                <a:spcPts val="3542"/>
              </a:lnSpc>
              <a:spcBef>
                <a:spcPct val="0"/>
              </a:spcBef>
            </a:pPr>
            <a:r>
              <a:rPr lang="en-US" sz="2530" b="1">
                <a:solidFill>
                  <a:srgbClr val="F6E0F5"/>
                </a:solidFill>
                <a:latin typeface="Garet Bold"/>
                <a:ea typeface="Garet Bold"/>
                <a:cs typeface="Garet Bold"/>
                <a:sym typeface="Garet Bold"/>
              </a:rPr>
              <a:t>Objective</a:t>
            </a:r>
          </a:p>
        </p:txBody>
      </p:sp>
      <p:sp>
        <p:nvSpPr>
          <p:cNvPr id="10" name="TextBox 10"/>
          <p:cNvSpPr txBox="1"/>
          <p:nvPr/>
        </p:nvSpPr>
        <p:spPr>
          <a:xfrm>
            <a:off x="2621114" y="5650029"/>
            <a:ext cx="9562410" cy="431027"/>
          </a:xfrm>
          <a:prstGeom prst="rect">
            <a:avLst/>
          </a:prstGeom>
        </p:spPr>
        <p:txBody>
          <a:bodyPr lIns="0" tIns="0" rIns="0" bIns="0" rtlCol="0" anchor="t">
            <a:spAutoFit/>
          </a:bodyPr>
          <a:lstStyle/>
          <a:p>
            <a:pPr algn="l">
              <a:lnSpc>
                <a:spcPts val="3542"/>
              </a:lnSpc>
              <a:spcBef>
                <a:spcPct val="0"/>
              </a:spcBef>
            </a:pPr>
            <a:r>
              <a:rPr lang="en-US" sz="2530" b="1">
                <a:solidFill>
                  <a:srgbClr val="F6E0F5"/>
                </a:solidFill>
                <a:latin typeface="Garet Bold"/>
                <a:ea typeface="Garet Bold"/>
                <a:cs typeface="Garet Bold"/>
                <a:sym typeface="Garet Bold"/>
              </a:rPr>
              <a:t>Key Features</a:t>
            </a:r>
          </a:p>
        </p:txBody>
      </p:sp>
      <p:sp>
        <p:nvSpPr>
          <p:cNvPr id="11" name="TextBox 11"/>
          <p:cNvSpPr txBox="1"/>
          <p:nvPr/>
        </p:nvSpPr>
        <p:spPr>
          <a:xfrm>
            <a:off x="2621114" y="6347756"/>
            <a:ext cx="9037377" cy="2192214"/>
          </a:xfrm>
          <a:prstGeom prst="rect">
            <a:avLst/>
          </a:prstGeom>
        </p:spPr>
        <p:txBody>
          <a:bodyPr lIns="0" tIns="0" rIns="0" bIns="0" rtlCol="0" anchor="t">
            <a:spAutoFit/>
          </a:bodyPr>
          <a:lstStyle/>
          <a:p>
            <a:pPr algn="l">
              <a:lnSpc>
                <a:spcPts val="2544"/>
              </a:lnSpc>
              <a:spcBef>
                <a:spcPct val="0"/>
              </a:spcBef>
            </a:pPr>
            <a:r>
              <a:rPr lang="en-US" sz="1817">
                <a:solidFill>
                  <a:srgbClr val="F6E0F5"/>
                </a:solidFill>
                <a:latin typeface="Garet"/>
                <a:ea typeface="Garet"/>
                <a:cs typeface="Garet"/>
                <a:sym typeface="Garet"/>
              </a:rPr>
              <a:t>The Women Safety device is a compact and discreet wearable device equipped with a one-click SOS alert system, real-time GPS tracking, and GSM communication to instantly share location and emergency messages without relying on mobile apps or internet. Designed with portability, long battery life, and affordability in mind, it offers a reliable, user-friendly, and practical safety solution that empowers women with confidence and protection in critical situations.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id="3" name="TextBox 3"/>
          <p:cNvSpPr txBox="1"/>
          <p:nvPr/>
        </p:nvSpPr>
        <p:spPr>
          <a:xfrm>
            <a:off x="9144000" y="2209914"/>
            <a:ext cx="5543293" cy="1327652"/>
          </a:xfrm>
          <a:prstGeom prst="rect">
            <a:avLst/>
          </a:prstGeom>
        </p:spPr>
        <p:txBody>
          <a:bodyPr lIns="0" tIns="0" rIns="0" bIns="0" rtlCol="0" anchor="t">
            <a:spAutoFit/>
          </a:bodyPr>
          <a:lstStyle/>
          <a:p>
            <a:pPr algn="l">
              <a:lnSpc>
                <a:spcPts val="10822"/>
              </a:lnSpc>
              <a:spcBef>
                <a:spcPct val="0"/>
              </a:spcBef>
            </a:pPr>
            <a:r>
              <a:rPr lang="en-US" sz="7730" b="1">
                <a:solidFill>
                  <a:srgbClr val="F6E0F5"/>
                </a:solidFill>
                <a:latin typeface="Garet Bold"/>
                <a:ea typeface="Garet Bold"/>
                <a:cs typeface="Garet Bold"/>
                <a:sym typeface="Garet Bold"/>
              </a:rPr>
              <a:t>Stack</a:t>
            </a:r>
          </a:p>
        </p:txBody>
      </p:sp>
      <p:sp>
        <p:nvSpPr>
          <p:cNvPr id="4" name="TextBox 4"/>
          <p:cNvSpPr txBox="1"/>
          <p:nvPr/>
        </p:nvSpPr>
        <p:spPr>
          <a:xfrm>
            <a:off x="6439886" y="2209914"/>
            <a:ext cx="5408227" cy="1327652"/>
          </a:xfrm>
          <a:prstGeom prst="rect">
            <a:avLst/>
          </a:prstGeom>
        </p:spPr>
        <p:txBody>
          <a:bodyPr lIns="0" tIns="0" rIns="0" bIns="0" rtlCol="0" anchor="t">
            <a:spAutoFit/>
          </a:bodyPr>
          <a:lstStyle/>
          <a:p>
            <a:pPr algn="l">
              <a:lnSpc>
                <a:spcPts val="10822"/>
              </a:lnSpc>
              <a:spcBef>
                <a:spcPct val="0"/>
              </a:spcBef>
            </a:pPr>
            <a:r>
              <a:rPr lang="en-US" sz="7730" b="1">
                <a:solidFill>
                  <a:srgbClr val="A280EC"/>
                </a:solidFill>
                <a:latin typeface="Garet Bold"/>
                <a:ea typeface="Garet Bold"/>
                <a:cs typeface="Garet Bold"/>
                <a:sym typeface="Garet Bold"/>
              </a:rPr>
              <a:t>Tech</a:t>
            </a:r>
          </a:p>
        </p:txBody>
      </p:sp>
      <p:sp>
        <p:nvSpPr>
          <p:cNvPr id="5" name="Freeform 5"/>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6" name="Freeform 6"/>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3496352" y="4308053"/>
            <a:ext cx="3385513" cy="854973"/>
            <a:chOff x="0" y="0"/>
            <a:chExt cx="1609259" cy="406400"/>
          </a:xfrm>
        </p:grpSpPr>
        <p:sp>
          <p:nvSpPr>
            <p:cNvPr id="9" name="Freeform 9"/>
            <p:cNvSpPr/>
            <p:nvPr/>
          </p:nvSpPr>
          <p:spPr>
            <a:xfrm>
              <a:off x="0"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10" name="TextBox 10"/>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11" name="TextBox 11"/>
          <p:cNvSpPr txBox="1"/>
          <p:nvPr/>
        </p:nvSpPr>
        <p:spPr>
          <a:xfrm>
            <a:off x="3859222" y="4359311"/>
            <a:ext cx="2659773" cy="733407"/>
          </a:xfrm>
          <a:prstGeom prst="rect">
            <a:avLst/>
          </a:prstGeom>
        </p:spPr>
        <p:txBody>
          <a:bodyPr lIns="0" tIns="0" rIns="0" bIns="0" rtlCol="0" anchor="t">
            <a:spAutoFit/>
          </a:bodyPr>
          <a:lstStyle/>
          <a:p>
            <a:pPr algn="ctr">
              <a:lnSpc>
                <a:spcPts val="2926"/>
              </a:lnSpc>
            </a:pPr>
            <a:r>
              <a:rPr lang="en-US" sz="2251" b="1">
                <a:solidFill>
                  <a:srgbClr val="C9BBE8"/>
                </a:solidFill>
                <a:latin typeface="Garet Bold"/>
                <a:ea typeface="Garet Bold"/>
                <a:cs typeface="Garet Bold"/>
                <a:sym typeface="Garet Bold"/>
              </a:rPr>
              <a:t>Hardware Components</a:t>
            </a:r>
          </a:p>
        </p:txBody>
      </p:sp>
      <p:sp>
        <p:nvSpPr>
          <p:cNvPr id="12" name="TextBox 12"/>
          <p:cNvSpPr txBox="1"/>
          <p:nvPr/>
        </p:nvSpPr>
        <p:spPr>
          <a:xfrm>
            <a:off x="2236225" y="5418881"/>
            <a:ext cx="6248666" cy="2891218"/>
          </a:xfrm>
          <a:prstGeom prst="rect">
            <a:avLst/>
          </a:prstGeom>
        </p:spPr>
        <p:txBody>
          <a:bodyPr lIns="0" tIns="0" rIns="0" bIns="0" rtlCol="0" anchor="t">
            <a:spAutoFit/>
          </a:bodyPr>
          <a:lstStyle/>
          <a:p>
            <a:pPr marL="442063" lvl="1" indent="-221032" algn="just">
              <a:lnSpc>
                <a:spcPts val="2866"/>
              </a:lnSpc>
              <a:buFont typeface="Arial"/>
              <a:buChar char="•"/>
            </a:pPr>
            <a:r>
              <a:rPr lang="en-US" sz="2047">
                <a:solidFill>
                  <a:srgbClr val="F6E0F5"/>
                </a:solidFill>
                <a:latin typeface="Garet"/>
                <a:ea typeface="Garet"/>
                <a:cs typeface="Garet"/>
                <a:sym typeface="Garet"/>
              </a:rPr>
              <a:t>Arduino Nano – Microcontroller for processing and control.</a:t>
            </a:r>
          </a:p>
          <a:p>
            <a:pPr marL="442063" lvl="1" indent="-221032" algn="just">
              <a:lnSpc>
                <a:spcPts val="2866"/>
              </a:lnSpc>
              <a:buFont typeface="Arial"/>
              <a:buChar char="•"/>
            </a:pPr>
            <a:r>
              <a:rPr lang="en-US" sz="2047">
                <a:solidFill>
                  <a:srgbClr val="F6E0F5"/>
                </a:solidFill>
                <a:latin typeface="Garet"/>
                <a:ea typeface="Garet"/>
                <a:cs typeface="Garet"/>
                <a:sym typeface="Garet"/>
              </a:rPr>
              <a:t>GPS Module (Neo-6M or similar) – Provides real-time location tracking</a:t>
            </a:r>
          </a:p>
          <a:p>
            <a:pPr marL="442063" lvl="1" indent="-221032" algn="just">
              <a:lnSpc>
                <a:spcPts val="2866"/>
              </a:lnSpc>
              <a:buFont typeface="Arial"/>
              <a:buChar char="•"/>
            </a:pPr>
            <a:r>
              <a:rPr lang="en-US" sz="2047">
                <a:solidFill>
                  <a:srgbClr val="F6E0F5"/>
                </a:solidFill>
                <a:latin typeface="Garet"/>
                <a:ea typeface="Garet"/>
                <a:cs typeface="Garet"/>
                <a:sym typeface="Garet"/>
              </a:rPr>
              <a:t>GSM Module (SIM800L) – Sends SOS alerts via SMS/call.</a:t>
            </a:r>
          </a:p>
          <a:p>
            <a:pPr marL="442063" lvl="1" indent="-221032" algn="just">
              <a:lnSpc>
                <a:spcPts val="2866"/>
              </a:lnSpc>
              <a:buFont typeface="Arial"/>
              <a:buChar char="•"/>
            </a:pPr>
            <a:r>
              <a:rPr lang="en-US" sz="2047">
                <a:solidFill>
                  <a:srgbClr val="F6E0F5"/>
                </a:solidFill>
                <a:latin typeface="Garet"/>
                <a:ea typeface="Garet"/>
                <a:cs typeface="Garet"/>
                <a:sym typeface="Garet"/>
              </a:rPr>
              <a:t>Rechargeable Battery – Ensures portability and long-lasting power.</a:t>
            </a:r>
          </a:p>
        </p:txBody>
      </p:sp>
      <p:grpSp>
        <p:nvGrpSpPr>
          <p:cNvPr id="13" name="Group 13"/>
          <p:cNvGrpSpPr/>
          <p:nvPr/>
        </p:nvGrpSpPr>
        <p:grpSpPr>
          <a:xfrm>
            <a:off x="10424604" y="4308053"/>
            <a:ext cx="3599825" cy="854973"/>
            <a:chOff x="0" y="0"/>
            <a:chExt cx="1711130" cy="406400"/>
          </a:xfrm>
        </p:grpSpPr>
        <p:sp>
          <p:nvSpPr>
            <p:cNvPr id="14" name="Freeform 14"/>
            <p:cNvSpPr/>
            <p:nvPr/>
          </p:nvSpPr>
          <p:spPr>
            <a:xfrm>
              <a:off x="0" y="0"/>
              <a:ext cx="1711129" cy="406400"/>
            </a:xfrm>
            <a:custGeom>
              <a:avLst/>
              <a:gdLst/>
              <a:ahLst/>
              <a:cxnLst/>
              <a:rect l="l" t="t" r="r" b="b"/>
              <a:pathLst>
                <a:path w="1711129" h="406400">
                  <a:moveTo>
                    <a:pt x="1507930" y="0"/>
                  </a:moveTo>
                  <a:cubicBezTo>
                    <a:pt x="1620154" y="0"/>
                    <a:pt x="1711129" y="90976"/>
                    <a:pt x="1711129" y="203200"/>
                  </a:cubicBezTo>
                  <a:cubicBezTo>
                    <a:pt x="1711129" y="315424"/>
                    <a:pt x="1620154" y="406400"/>
                    <a:pt x="150793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15" name="TextBox 15"/>
            <p:cNvSpPr txBox="1"/>
            <p:nvPr/>
          </p:nvSpPr>
          <p:spPr>
            <a:xfrm>
              <a:off x="0" y="47625"/>
              <a:ext cx="1711130" cy="358775"/>
            </a:xfrm>
            <a:prstGeom prst="rect">
              <a:avLst/>
            </a:prstGeom>
          </p:spPr>
          <p:txBody>
            <a:bodyPr lIns="50800" tIns="50800" rIns="50800" bIns="50800" rtlCol="0" anchor="ctr"/>
            <a:lstStyle/>
            <a:p>
              <a:pPr algn="ctr">
                <a:lnSpc>
                  <a:spcPts val="2425"/>
                </a:lnSpc>
              </a:pPr>
              <a:endParaRPr/>
            </a:p>
          </p:txBody>
        </p:sp>
      </p:grpSp>
      <p:sp>
        <p:nvSpPr>
          <p:cNvPr id="16" name="TextBox 16"/>
          <p:cNvSpPr txBox="1"/>
          <p:nvPr/>
        </p:nvSpPr>
        <p:spPr>
          <a:xfrm>
            <a:off x="10644599" y="4359311"/>
            <a:ext cx="3159836" cy="733407"/>
          </a:xfrm>
          <a:prstGeom prst="rect">
            <a:avLst/>
          </a:prstGeom>
        </p:spPr>
        <p:txBody>
          <a:bodyPr lIns="0" tIns="0" rIns="0" bIns="0" rtlCol="0" anchor="t">
            <a:spAutoFit/>
          </a:bodyPr>
          <a:lstStyle/>
          <a:p>
            <a:pPr algn="ctr">
              <a:lnSpc>
                <a:spcPts val="2926"/>
              </a:lnSpc>
            </a:pPr>
            <a:r>
              <a:rPr lang="en-US" sz="2251" b="1">
                <a:solidFill>
                  <a:srgbClr val="C9BBE8"/>
                </a:solidFill>
                <a:latin typeface="Garet Bold"/>
                <a:ea typeface="Garet Bold"/>
                <a:cs typeface="Garet Bold"/>
                <a:sym typeface="Garet Bold"/>
              </a:rPr>
              <a:t>Software components</a:t>
            </a:r>
          </a:p>
        </p:txBody>
      </p:sp>
      <p:sp>
        <p:nvSpPr>
          <p:cNvPr id="17" name="TextBox 17"/>
          <p:cNvSpPr txBox="1"/>
          <p:nvPr/>
        </p:nvSpPr>
        <p:spPr>
          <a:xfrm>
            <a:off x="9286875" y="5418881"/>
            <a:ext cx="6248666" cy="3977068"/>
          </a:xfrm>
          <a:prstGeom prst="rect">
            <a:avLst/>
          </a:prstGeom>
        </p:spPr>
        <p:txBody>
          <a:bodyPr lIns="0" tIns="0" rIns="0" bIns="0" rtlCol="0" anchor="t">
            <a:spAutoFit/>
          </a:bodyPr>
          <a:lstStyle/>
          <a:p>
            <a:pPr marL="442063" lvl="1" indent="-221032" algn="just">
              <a:lnSpc>
                <a:spcPts val="2866"/>
              </a:lnSpc>
              <a:buFont typeface="Arial"/>
              <a:buChar char="•"/>
            </a:pPr>
            <a:r>
              <a:rPr lang="en-US" sz="2047">
                <a:solidFill>
                  <a:srgbClr val="F6E0F5"/>
                </a:solidFill>
                <a:latin typeface="Garet"/>
                <a:ea typeface="Garet"/>
                <a:cs typeface="Garet"/>
                <a:sym typeface="Garet"/>
              </a:rPr>
              <a:t>Arduino IDE – For coding and uploading firmware.</a:t>
            </a:r>
          </a:p>
          <a:p>
            <a:pPr marL="442063" lvl="1" indent="-221032" algn="just">
              <a:lnSpc>
                <a:spcPts val="2866"/>
              </a:lnSpc>
              <a:buFont typeface="Arial"/>
              <a:buChar char="•"/>
            </a:pPr>
            <a:r>
              <a:rPr lang="en-US" sz="2047">
                <a:solidFill>
                  <a:srgbClr val="F6E0F5"/>
                </a:solidFill>
                <a:latin typeface="Garet"/>
                <a:ea typeface="Garet"/>
                <a:cs typeface="Garet"/>
                <a:sym typeface="Garet"/>
              </a:rPr>
              <a:t>Embedded C/C++ – Programming language for device logic.</a:t>
            </a:r>
          </a:p>
          <a:p>
            <a:pPr marL="442063" lvl="1" indent="-221032" algn="just">
              <a:lnSpc>
                <a:spcPts val="2866"/>
              </a:lnSpc>
              <a:buFont typeface="Arial"/>
              <a:buChar char="•"/>
            </a:pPr>
            <a:r>
              <a:rPr lang="en-US" sz="2047">
                <a:solidFill>
                  <a:srgbClr val="F6E0F5"/>
                </a:solidFill>
                <a:latin typeface="Garet"/>
                <a:ea typeface="Garet"/>
                <a:cs typeface="Garet"/>
                <a:sym typeface="Garet"/>
              </a:rPr>
              <a:t>AT Commands – For GSM communication with mobile networks.</a:t>
            </a:r>
          </a:p>
          <a:p>
            <a:pPr marL="442063" lvl="1" indent="-221032" algn="just">
              <a:lnSpc>
                <a:spcPts val="2866"/>
              </a:lnSpc>
              <a:buFont typeface="Arial"/>
              <a:buChar char="•"/>
            </a:pPr>
            <a:r>
              <a:rPr lang="en-US" sz="2047">
                <a:solidFill>
                  <a:srgbClr val="F6E0F5"/>
                </a:solidFill>
                <a:latin typeface="Garet"/>
                <a:ea typeface="Garet"/>
                <a:cs typeface="Garet"/>
                <a:sym typeface="Garet"/>
              </a:rPr>
              <a:t>IoT Principles – Integration of hardware for seamless alert + tracking.</a:t>
            </a:r>
          </a:p>
          <a:p>
            <a:pPr algn="just">
              <a:lnSpc>
                <a:spcPts val="2866"/>
              </a:lnSpc>
            </a:pPr>
            <a:endParaRPr lang="en-US" sz="2047">
              <a:solidFill>
                <a:srgbClr val="F6E0F5"/>
              </a:solidFill>
              <a:latin typeface="Garet"/>
              <a:ea typeface="Garet"/>
              <a:cs typeface="Garet"/>
              <a:sym typeface="Garet"/>
            </a:endParaRPr>
          </a:p>
          <a:p>
            <a:pPr algn="just">
              <a:lnSpc>
                <a:spcPts val="2866"/>
              </a:lnSpc>
            </a:pPr>
            <a:endParaRPr lang="en-US" sz="2047">
              <a:solidFill>
                <a:srgbClr val="F6E0F5"/>
              </a:solidFill>
              <a:latin typeface="Garet"/>
              <a:ea typeface="Garet"/>
              <a:cs typeface="Garet"/>
              <a:sym typeface="Garet"/>
            </a:endParaRPr>
          </a:p>
          <a:p>
            <a:pPr algn="just">
              <a:lnSpc>
                <a:spcPts val="2866"/>
              </a:lnSpc>
            </a:pPr>
            <a:endParaRPr lang="en-US" sz="2047">
              <a:solidFill>
                <a:srgbClr val="F6E0F5"/>
              </a:solidFill>
              <a:latin typeface="Garet"/>
              <a:ea typeface="Garet"/>
              <a:cs typeface="Garet"/>
              <a:sym typeface="Garet"/>
            </a:endParaRPr>
          </a:p>
        </p:txBody>
      </p:sp>
      <p:sp>
        <p:nvSpPr>
          <p:cNvPr id="18" name="AutoShape 18"/>
          <p:cNvSpPr/>
          <p:nvPr/>
        </p:nvSpPr>
        <p:spPr>
          <a:xfrm flipV="1">
            <a:off x="6881865" y="4754590"/>
            <a:ext cx="3542739" cy="0"/>
          </a:xfrm>
          <a:prstGeom prst="line">
            <a:avLst/>
          </a:prstGeom>
          <a:ln w="38100" cap="flat">
            <a:gradFill>
              <a:gsLst>
                <a:gs pos="0">
                  <a:srgbClr val="92A6DD">
                    <a:alpha val="100000"/>
                  </a:srgbClr>
                </a:gs>
                <a:gs pos="100000">
                  <a:srgbClr val="DF96DA">
                    <a:alpha val="100000"/>
                  </a:srgbClr>
                </a:gs>
              </a:gsLst>
              <a:lin ang="0"/>
            </a:gradFill>
            <a:prstDash val="solid"/>
            <a:headEnd type="oval" w="lg" len="lg"/>
            <a:tailEnd type="oval" w="lg" len="lg"/>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id="6" name="Freeform 6"/>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93520" y="-432037"/>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557346" y="3106500"/>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0701063" y="1858407"/>
            <a:ext cx="5199669" cy="6244144"/>
          </a:xfrm>
          <a:custGeom>
            <a:avLst/>
            <a:gdLst/>
            <a:ahLst/>
            <a:cxnLst/>
            <a:rect l="l" t="t" r="r" b="b"/>
            <a:pathLst>
              <a:path w="5199669" h="6244144">
                <a:moveTo>
                  <a:pt x="0" y="0"/>
                </a:moveTo>
                <a:lnTo>
                  <a:pt x="5199669" y="0"/>
                </a:lnTo>
                <a:lnTo>
                  <a:pt x="5199669" y="6244144"/>
                </a:lnTo>
                <a:lnTo>
                  <a:pt x="0" y="62441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a:off x="11466392" y="2575831"/>
            <a:ext cx="4012721" cy="4636258"/>
            <a:chOff x="0" y="0"/>
            <a:chExt cx="812800" cy="939101"/>
          </a:xfrm>
        </p:grpSpPr>
        <p:sp>
          <p:nvSpPr>
            <p:cNvPr id="13" name="Freeform 13"/>
            <p:cNvSpPr/>
            <p:nvPr/>
          </p:nvSpPr>
          <p:spPr>
            <a:xfrm>
              <a:off x="0" y="0"/>
              <a:ext cx="812800" cy="939101"/>
            </a:xfrm>
            <a:custGeom>
              <a:avLst/>
              <a:gdLst/>
              <a:ahLst/>
              <a:cxnLst/>
              <a:rect l="l" t="t" r="r" b="b"/>
              <a:pathLst>
                <a:path w="812800" h="939101">
                  <a:moveTo>
                    <a:pt x="0" y="0"/>
                  </a:moveTo>
                  <a:lnTo>
                    <a:pt x="812800" y="0"/>
                  </a:lnTo>
                  <a:lnTo>
                    <a:pt x="812800" y="939101"/>
                  </a:lnTo>
                  <a:lnTo>
                    <a:pt x="0" y="939101"/>
                  </a:lnTo>
                  <a:close/>
                </a:path>
              </a:pathLst>
            </a:custGeom>
            <a:blipFill>
              <a:blip r:embed="rId12"/>
              <a:stretch>
                <a:fillRect l="-59775" r="-59775"/>
              </a:stretch>
            </a:blipFill>
          </p:spPr>
        </p:sp>
      </p:grpSp>
      <p:sp>
        <p:nvSpPr>
          <p:cNvPr id="15" name="TextBox 15"/>
          <p:cNvSpPr txBox="1"/>
          <p:nvPr/>
        </p:nvSpPr>
        <p:spPr>
          <a:xfrm>
            <a:off x="3010577" y="3323498"/>
            <a:ext cx="7038718" cy="1327652"/>
          </a:xfrm>
          <a:prstGeom prst="rect">
            <a:avLst/>
          </a:prstGeom>
        </p:spPr>
        <p:txBody>
          <a:bodyPr lIns="0" tIns="0" rIns="0" bIns="0" rtlCol="0" anchor="t">
            <a:spAutoFit/>
          </a:bodyPr>
          <a:lstStyle/>
          <a:p>
            <a:pPr algn="l">
              <a:lnSpc>
                <a:spcPts val="10822"/>
              </a:lnSpc>
              <a:spcBef>
                <a:spcPct val="0"/>
              </a:spcBef>
            </a:pPr>
            <a:r>
              <a:rPr lang="en-US" sz="7730" b="1">
                <a:solidFill>
                  <a:srgbClr val="F6E0F5"/>
                </a:solidFill>
                <a:latin typeface="Garet Bold"/>
                <a:ea typeface="Garet Bold"/>
                <a:cs typeface="Garet Bold"/>
                <a:sym typeface="Garet Bold"/>
              </a:rPr>
              <a:t>Principal</a:t>
            </a:r>
          </a:p>
        </p:txBody>
      </p:sp>
      <p:sp>
        <p:nvSpPr>
          <p:cNvPr id="16" name="TextBox 16"/>
          <p:cNvSpPr txBox="1"/>
          <p:nvPr/>
        </p:nvSpPr>
        <p:spPr>
          <a:xfrm>
            <a:off x="3010577" y="2438514"/>
            <a:ext cx="6295768" cy="1327652"/>
          </a:xfrm>
          <a:prstGeom prst="rect">
            <a:avLst/>
          </a:prstGeom>
        </p:spPr>
        <p:txBody>
          <a:bodyPr lIns="0" tIns="0" rIns="0" bIns="0" rtlCol="0" anchor="t">
            <a:spAutoFit/>
          </a:bodyPr>
          <a:lstStyle/>
          <a:p>
            <a:pPr algn="l">
              <a:lnSpc>
                <a:spcPts val="10822"/>
              </a:lnSpc>
              <a:spcBef>
                <a:spcPct val="0"/>
              </a:spcBef>
            </a:pPr>
            <a:r>
              <a:rPr lang="en-US" sz="7730" b="1">
                <a:solidFill>
                  <a:srgbClr val="A280EC"/>
                </a:solidFill>
                <a:latin typeface="Garet Bold"/>
                <a:ea typeface="Garet Bold"/>
                <a:cs typeface="Garet Bold"/>
                <a:sym typeface="Garet Bold"/>
              </a:rPr>
              <a:t>Working </a:t>
            </a:r>
          </a:p>
        </p:txBody>
      </p:sp>
      <p:sp>
        <p:nvSpPr>
          <p:cNvPr id="17" name="TextBox 17"/>
          <p:cNvSpPr txBox="1"/>
          <p:nvPr/>
        </p:nvSpPr>
        <p:spPr>
          <a:xfrm>
            <a:off x="1798320" y="4932854"/>
            <a:ext cx="7800718" cy="3843390"/>
          </a:xfrm>
          <a:prstGeom prst="rect">
            <a:avLst/>
          </a:prstGeom>
        </p:spPr>
        <p:txBody>
          <a:bodyPr lIns="0" tIns="0" rIns="0" bIns="0" rtlCol="0" anchor="t">
            <a:spAutoFit/>
          </a:bodyPr>
          <a:lstStyle/>
          <a:p>
            <a:pPr marL="525806" lvl="1" indent="-262903" algn="l">
              <a:lnSpc>
                <a:spcPts val="3409"/>
              </a:lnSpc>
              <a:buFont typeface="Arial"/>
              <a:buChar char="•"/>
            </a:pPr>
            <a:r>
              <a:rPr lang="en-US" sz="2435">
                <a:solidFill>
                  <a:srgbClr val="F6E0F5"/>
                </a:solidFill>
                <a:latin typeface="Garet"/>
                <a:ea typeface="Garet"/>
                <a:cs typeface="Garet"/>
                <a:sym typeface="Garet"/>
              </a:rPr>
              <a:t>User presses the SOS button on device.</a:t>
            </a:r>
          </a:p>
          <a:p>
            <a:pPr marL="525806" lvl="1" indent="-262903" algn="l">
              <a:lnSpc>
                <a:spcPts val="3409"/>
              </a:lnSpc>
              <a:buFont typeface="Arial"/>
              <a:buChar char="•"/>
            </a:pPr>
            <a:r>
              <a:rPr lang="en-US" sz="2435">
                <a:solidFill>
                  <a:srgbClr val="F6E0F5"/>
                </a:solidFill>
                <a:latin typeface="Garet"/>
                <a:ea typeface="Garet"/>
                <a:cs typeface="Garet"/>
                <a:sym typeface="Garet"/>
              </a:rPr>
              <a:t>Arduino Nano processes the emergency command.</a:t>
            </a:r>
          </a:p>
          <a:p>
            <a:pPr marL="525806" lvl="1" indent="-262903" algn="l">
              <a:lnSpc>
                <a:spcPts val="3409"/>
              </a:lnSpc>
              <a:buFont typeface="Arial"/>
              <a:buChar char="•"/>
            </a:pPr>
            <a:r>
              <a:rPr lang="en-US" sz="2435">
                <a:solidFill>
                  <a:srgbClr val="F6E0F5"/>
                </a:solidFill>
                <a:latin typeface="Garet"/>
                <a:ea typeface="Garet"/>
                <a:cs typeface="Garet"/>
                <a:sym typeface="Garet"/>
              </a:rPr>
              <a:t>GPS Module captures the real-time location.</a:t>
            </a:r>
          </a:p>
          <a:p>
            <a:pPr marL="525806" lvl="1" indent="-262903" algn="l">
              <a:lnSpc>
                <a:spcPts val="3409"/>
              </a:lnSpc>
              <a:buFont typeface="Arial"/>
              <a:buChar char="•"/>
            </a:pPr>
            <a:r>
              <a:rPr lang="en-US" sz="2435">
                <a:solidFill>
                  <a:srgbClr val="F6E0F5"/>
                </a:solidFill>
                <a:latin typeface="Garet"/>
                <a:ea typeface="Garet"/>
                <a:cs typeface="Garet"/>
                <a:sym typeface="Garet"/>
              </a:rPr>
              <a:t>GSM Module sends SMS/call with location to family/emergency contacts.</a:t>
            </a:r>
          </a:p>
          <a:p>
            <a:pPr marL="525806" lvl="1" indent="-262903" algn="l">
              <a:lnSpc>
                <a:spcPts val="3409"/>
              </a:lnSpc>
              <a:buFont typeface="Arial"/>
              <a:buChar char="•"/>
            </a:pPr>
            <a:r>
              <a:rPr lang="en-US" sz="2435">
                <a:solidFill>
                  <a:srgbClr val="F6E0F5"/>
                </a:solidFill>
                <a:latin typeface="Garet"/>
                <a:ea typeface="Garet"/>
                <a:cs typeface="Garet"/>
                <a:sym typeface="Garet"/>
              </a:rPr>
              <a:t>Continuous tracking possible until help arrives.</a:t>
            </a:r>
          </a:p>
          <a:p>
            <a:pPr algn="l">
              <a:lnSpc>
                <a:spcPts val="3409"/>
              </a:lnSpc>
              <a:spcBef>
                <a:spcPct val="0"/>
              </a:spcBef>
            </a:pPr>
            <a:endParaRPr lang="en-US" sz="2435">
              <a:solidFill>
                <a:srgbClr val="F6E0F5"/>
              </a:solidFill>
              <a:latin typeface="Garet"/>
              <a:ea typeface="Garet"/>
              <a:cs typeface="Garet"/>
              <a:sym typeface="Gare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id="3" name="Freeform 3"/>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4" name="Freeform 4"/>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531035" y="4485731"/>
            <a:ext cx="7580052" cy="3896554"/>
          </a:xfrm>
          <a:prstGeom prst="rect">
            <a:avLst/>
          </a:prstGeom>
        </p:spPr>
        <p:txBody>
          <a:bodyPr lIns="0" tIns="0" rIns="0" bIns="0" rtlCol="0" anchor="t">
            <a:spAutoFit/>
          </a:bodyPr>
          <a:lstStyle/>
          <a:p>
            <a:pPr algn="just">
              <a:lnSpc>
                <a:spcPts val="3104"/>
              </a:lnSpc>
              <a:spcBef>
                <a:spcPct val="0"/>
              </a:spcBef>
            </a:pPr>
            <a:r>
              <a:rPr lang="en-US" sz="2217">
                <a:solidFill>
                  <a:srgbClr val="F6E0F5"/>
                </a:solidFill>
                <a:latin typeface="Garet"/>
                <a:ea typeface="Garet"/>
                <a:cs typeface="Garet"/>
                <a:sym typeface="Garet"/>
              </a:rPr>
              <a:t>The Women Safety device is equipped with a one-click SOS alert, real-time GPS tracking, and GSM communication to instantly notify emergency contacts without relying on internet or mobile apps. Its compact and discreet design makes it easy to keep it daily, while optimized power usage ensures long battery life. Built with low-cost and reliable components, the device provides an affordable, practical, and effective solution for women’s safety in critical situations.</a:t>
            </a:r>
          </a:p>
        </p:txBody>
      </p:sp>
      <p:sp>
        <p:nvSpPr>
          <p:cNvPr id="7" name="Freeform 7"/>
          <p:cNvSpPr/>
          <p:nvPr/>
        </p:nvSpPr>
        <p:spPr>
          <a:xfrm flipH="1">
            <a:off x="2201164" y="3023264"/>
            <a:ext cx="4240473" cy="4240473"/>
          </a:xfrm>
          <a:custGeom>
            <a:avLst/>
            <a:gdLst/>
            <a:ahLst/>
            <a:cxnLst/>
            <a:rect l="l" t="t" r="r" b="b"/>
            <a:pathLst>
              <a:path w="4240473" h="4240473">
                <a:moveTo>
                  <a:pt x="4240473" y="0"/>
                </a:moveTo>
                <a:lnTo>
                  <a:pt x="0" y="0"/>
                </a:lnTo>
                <a:lnTo>
                  <a:pt x="0" y="4240472"/>
                </a:lnTo>
                <a:lnTo>
                  <a:pt x="4240473" y="4240472"/>
                </a:lnTo>
                <a:lnTo>
                  <a:pt x="4240473" y="0"/>
                </a:lnTo>
                <a:close/>
              </a:path>
            </a:pathLst>
          </a:custGeom>
          <a:blipFill>
            <a:blip r:embed="rId6"/>
            <a:stretch>
              <a:fillRect/>
            </a:stretch>
          </a:blipFill>
        </p:spPr>
      </p:sp>
      <p:sp>
        <p:nvSpPr>
          <p:cNvPr id="8" name="TextBox 8"/>
          <p:cNvSpPr txBox="1"/>
          <p:nvPr/>
        </p:nvSpPr>
        <p:spPr>
          <a:xfrm>
            <a:off x="8089622" y="2456962"/>
            <a:ext cx="8462878" cy="1774689"/>
          </a:xfrm>
          <a:prstGeom prst="rect">
            <a:avLst/>
          </a:prstGeom>
        </p:spPr>
        <p:txBody>
          <a:bodyPr lIns="0" tIns="0" rIns="0" bIns="0" rtlCol="0" anchor="t">
            <a:spAutoFit/>
          </a:bodyPr>
          <a:lstStyle/>
          <a:p>
            <a:pPr algn="ctr">
              <a:lnSpc>
                <a:spcPts val="7182"/>
              </a:lnSpc>
              <a:spcBef>
                <a:spcPct val="0"/>
              </a:spcBef>
            </a:pPr>
            <a:r>
              <a:rPr lang="en-US" sz="5130" b="1">
                <a:solidFill>
                  <a:srgbClr val="A280EC"/>
                </a:solidFill>
                <a:latin typeface="Garet Bold"/>
                <a:ea typeface="Garet Bold"/>
                <a:cs typeface="Garet Bold"/>
                <a:sym typeface="Garet Bold"/>
              </a:rPr>
              <a:t>Key Features of Women Safety Pendant</a:t>
            </a:r>
          </a:p>
        </p:txBody>
      </p:sp>
      <p:sp>
        <p:nvSpPr>
          <p:cNvPr id="9" name="Freeform 9"/>
          <p:cNvSpPr/>
          <p:nvPr/>
        </p:nvSpPr>
        <p:spPr>
          <a:xfrm rot="-5067222" flipH="1">
            <a:off x="2353564" y="3175664"/>
            <a:ext cx="4240473" cy="4240473"/>
          </a:xfrm>
          <a:custGeom>
            <a:avLst/>
            <a:gdLst/>
            <a:ahLst/>
            <a:cxnLst/>
            <a:rect l="l" t="t" r="r" b="b"/>
            <a:pathLst>
              <a:path w="4240473" h="4240473">
                <a:moveTo>
                  <a:pt x="4240473" y="0"/>
                </a:moveTo>
                <a:lnTo>
                  <a:pt x="0" y="0"/>
                </a:lnTo>
                <a:lnTo>
                  <a:pt x="0" y="4240472"/>
                </a:lnTo>
                <a:lnTo>
                  <a:pt x="4240473" y="4240472"/>
                </a:lnTo>
                <a:lnTo>
                  <a:pt x="4240473" y="0"/>
                </a:lnTo>
                <a:close/>
              </a:path>
            </a:pathLst>
          </a:custGeom>
          <a:blipFill>
            <a:blip r:embed="rId6"/>
            <a:stretch>
              <a:fillRect/>
            </a:stretch>
          </a:blipFill>
        </p:spPr>
      </p:sp>
      <p:sp>
        <p:nvSpPr>
          <p:cNvPr id="10" name="Freeform 10"/>
          <p:cNvSpPr/>
          <p:nvPr/>
        </p:nvSpPr>
        <p:spPr>
          <a:xfrm rot="-8453002" flipH="1">
            <a:off x="2434262" y="3023264"/>
            <a:ext cx="4240473" cy="4240473"/>
          </a:xfrm>
          <a:custGeom>
            <a:avLst/>
            <a:gdLst/>
            <a:ahLst/>
            <a:cxnLst/>
            <a:rect l="l" t="t" r="r" b="b"/>
            <a:pathLst>
              <a:path w="4240473" h="4240473">
                <a:moveTo>
                  <a:pt x="4240473" y="0"/>
                </a:moveTo>
                <a:lnTo>
                  <a:pt x="0" y="0"/>
                </a:lnTo>
                <a:lnTo>
                  <a:pt x="0" y="4240472"/>
                </a:lnTo>
                <a:lnTo>
                  <a:pt x="4240473" y="4240472"/>
                </a:lnTo>
                <a:lnTo>
                  <a:pt x="4240473" y="0"/>
                </a:lnTo>
                <a:close/>
              </a:path>
            </a:pathLst>
          </a:custGeom>
          <a:blipFill>
            <a:blip r:embed="rId6"/>
            <a:stretch>
              <a:fillRect/>
            </a:stretch>
          </a:blipFill>
        </p:spPr>
        <p:txBody>
          <a:bodyPr/>
          <a:lstStyle/>
          <a:p>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id="3" name="Freeform 3"/>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4" name="Freeform 4"/>
          <p:cNvSpPr/>
          <p:nvPr/>
        </p:nvSpPr>
        <p:spPr>
          <a:xfrm>
            <a:off x="13096510" y="4388396"/>
            <a:ext cx="3246603" cy="3246603"/>
          </a:xfrm>
          <a:custGeom>
            <a:avLst/>
            <a:gdLst/>
            <a:ahLst/>
            <a:cxnLst/>
            <a:rect l="l" t="t" r="r" b="b"/>
            <a:pathLst>
              <a:path w="3246603" h="3246603">
                <a:moveTo>
                  <a:pt x="0" y="0"/>
                </a:moveTo>
                <a:lnTo>
                  <a:pt x="3246603" y="0"/>
                </a:lnTo>
                <a:lnTo>
                  <a:pt x="3246603" y="3246603"/>
                </a:lnTo>
                <a:lnTo>
                  <a:pt x="0" y="3246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859105" y="6011697"/>
            <a:ext cx="3246603" cy="3246603"/>
          </a:xfrm>
          <a:custGeom>
            <a:avLst/>
            <a:gdLst/>
            <a:ahLst/>
            <a:cxnLst/>
            <a:rect l="l" t="t" r="r" b="b"/>
            <a:pathLst>
              <a:path w="3246603" h="3246603">
                <a:moveTo>
                  <a:pt x="0" y="0"/>
                </a:moveTo>
                <a:lnTo>
                  <a:pt x="3246602" y="0"/>
                </a:lnTo>
                <a:lnTo>
                  <a:pt x="3246602" y="3246603"/>
                </a:lnTo>
                <a:lnTo>
                  <a:pt x="0" y="3246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58980" y="2117886"/>
            <a:ext cx="8762872" cy="961889"/>
          </a:xfrm>
          <a:prstGeom prst="rect">
            <a:avLst/>
          </a:prstGeom>
        </p:spPr>
        <p:txBody>
          <a:bodyPr lIns="0" tIns="0" rIns="0" bIns="0" rtlCol="0" anchor="t">
            <a:spAutoFit/>
          </a:bodyPr>
          <a:lstStyle/>
          <a:p>
            <a:pPr algn="l">
              <a:lnSpc>
                <a:spcPts val="7882"/>
              </a:lnSpc>
              <a:spcBef>
                <a:spcPct val="0"/>
              </a:spcBef>
            </a:pPr>
            <a:r>
              <a:rPr lang="en-US" sz="5630" b="1">
                <a:solidFill>
                  <a:srgbClr val="F6E0F5"/>
                </a:solidFill>
                <a:latin typeface="Garet Bold"/>
                <a:ea typeface="Garet Bold"/>
                <a:cs typeface="Garet Bold"/>
                <a:sym typeface="Garet Bold"/>
              </a:rPr>
              <a:t>Details</a:t>
            </a:r>
          </a:p>
        </p:txBody>
      </p:sp>
      <p:sp>
        <p:nvSpPr>
          <p:cNvPr id="7" name="TextBox 7"/>
          <p:cNvSpPr txBox="1"/>
          <p:nvPr/>
        </p:nvSpPr>
        <p:spPr>
          <a:xfrm>
            <a:off x="1494840" y="1111153"/>
            <a:ext cx="7562173" cy="961889"/>
          </a:xfrm>
          <a:prstGeom prst="rect">
            <a:avLst/>
          </a:prstGeom>
        </p:spPr>
        <p:txBody>
          <a:bodyPr lIns="0" tIns="0" rIns="0" bIns="0" rtlCol="0" anchor="t">
            <a:spAutoFit/>
          </a:bodyPr>
          <a:lstStyle/>
          <a:p>
            <a:pPr algn="l">
              <a:lnSpc>
                <a:spcPts val="7882"/>
              </a:lnSpc>
              <a:spcBef>
                <a:spcPct val="0"/>
              </a:spcBef>
            </a:pPr>
            <a:r>
              <a:rPr lang="en-US" sz="5630" b="1">
                <a:solidFill>
                  <a:srgbClr val="A280EC"/>
                </a:solidFill>
                <a:latin typeface="Garet Bold"/>
                <a:ea typeface="Garet Bold"/>
                <a:cs typeface="Garet Bold"/>
                <a:sym typeface="Garet Bold"/>
              </a:rPr>
              <a:t>Implementation </a:t>
            </a:r>
          </a:p>
        </p:txBody>
      </p:sp>
      <p:sp>
        <p:nvSpPr>
          <p:cNvPr id="8" name="TextBox 8"/>
          <p:cNvSpPr txBox="1"/>
          <p:nvPr/>
        </p:nvSpPr>
        <p:spPr>
          <a:xfrm>
            <a:off x="1028700" y="3184550"/>
            <a:ext cx="8494452" cy="4903664"/>
          </a:xfrm>
          <a:prstGeom prst="rect">
            <a:avLst/>
          </a:prstGeom>
        </p:spPr>
        <p:txBody>
          <a:bodyPr lIns="0" tIns="0" rIns="0" bIns="0" rtlCol="0" anchor="t">
            <a:spAutoFit/>
          </a:bodyPr>
          <a:lstStyle/>
          <a:p>
            <a:pPr marL="500319" lvl="1" indent="-250160" algn="l">
              <a:lnSpc>
                <a:spcPts val="3244"/>
              </a:lnSpc>
              <a:buFont typeface="Arial"/>
              <a:buChar char="•"/>
            </a:pPr>
            <a:r>
              <a:rPr lang="en-US" sz="2317">
                <a:solidFill>
                  <a:srgbClr val="F6E0F5"/>
                </a:solidFill>
                <a:latin typeface="Garet"/>
                <a:ea typeface="Garet"/>
                <a:cs typeface="Garet"/>
                <a:sym typeface="Garet"/>
              </a:rPr>
              <a:t>Hardware Setup: Arduino Nano integrated with GPS and GSM modules, powered by rechargeable battery, enclosed in pendant casing.</a:t>
            </a:r>
          </a:p>
          <a:p>
            <a:pPr marL="500319" lvl="1" indent="-250160" algn="l">
              <a:lnSpc>
                <a:spcPts val="3244"/>
              </a:lnSpc>
              <a:buFont typeface="Arial"/>
              <a:buChar char="•"/>
            </a:pPr>
            <a:r>
              <a:rPr lang="en-US" sz="2317">
                <a:solidFill>
                  <a:srgbClr val="F6E0F5"/>
                </a:solidFill>
                <a:latin typeface="Garet"/>
                <a:ea typeface="Garet"/>
                <a:cs typeface="Garet"/>
                <a:sym typeface="Garet"/>
              </a:rPr>
              <a:t>Software Development: Programmed using Arduino IDE in Embedded C/C++ with AT commands for GSM communication.</a:t>
            </a:r>
          </a:p>
          <a:p>
            <a:pPr marL="500319" lvl="1" indent="-250160" algn="l">
              <a:lnSpc>
                <a:spcPts val="3244"/>
              </a:lnSpc>
              <a:buFont typeface="Arial"/>
              <a:buChar char="•"/>
            </a:pPr>
            <a:r>
              <a:rPr lang="en-US" sz="2317">
                <a:solidFill>
                  <a:srgbClr val="F6E0F5"/>
                </a:solidFill>
                <a:latin typeface="Garet"/>
                <a:ea typeface="Garet"/>
                <a:cs typeface="Garet"/>
                <a:sym typeface="Garet"/>
              </a:rPr>
              <a:t>Working Process: SOS button triggers Arduino → fetches GPS location → sends SMS/call via GSM.</a:t>
            </a:r>
          </a:p>
          <a:p>
            <a:pPr marL="500319" lvl="1" indent="-250160" algn="l">
              <a:lnSpc>
                <a:spcPts val="3244"/>
              </a:lnSpc>
              <a:buFont typeface="Arial"/>
              <a:buChar char="•"/>
            </a:pPr>
            <a:r>
              <a:rPr lang="en-US" sz="2317">
                <a:solidFill>
                  <a:srgbClr val="F6E0F5"/>
                </a:solidFill>
                <a:latin typeface="Garet"/>
                <a:ea typeface="Garet"/>
                <a:cs typeface="Garet"/>
                <a:sym typeface="Garet"/>
              </a:rPr>
              <a:t>Testing: Device tested for portability, accuracy of GPS, and reliability of SOS alerts in different conditions.</a:t>
            </a:r>
          </a:p>
          <a:p>
            <a:pPr algn="l">
              <a:lnSpc>
                <a:spcPts val="3244"/>
              </a:lnSpc>
            </a:pPr>
            <a:endParaRPr lang="en-US" sz="2317">
              <a:solidFill>
                <a:srgbClr val="F6E0F5"/>
              </a:solidFill>
              <a:latin typeface="Garet"/>
              <a:ea typeface="Garet"/>
              <a:cs typeface="Garet"/>
              <a:sym typeface="Garet"/>
            </a:endParaRPr>
          </a:p>
        </p:txBody>
      </p:sp>
      <p:sp>
        <p:nvSpPr>
          <p:cNvPr id="9" name="Freeform 9"/>
          <p:cNvSpPr/>
          <p:nvPr/>
        </p:nvSpPr>
        <p:spPr>
          <a:xfrm>
            <a:off x="14859105" y="2413592"/>
            <a:ext cx="3246603" cy="3246603"/>
          </a:xfrm>
          <a:custGeom>
            <a:avLst/>
            <a:gdLst/>
            <a:ahLst/>
            <a:cxnLst/>
            <a:rect l="l" t="t" r="r" b="b"/>
            <a:pathLst>
              <a:path w="3246603" h="3246603">
                <a:moveTo>
                  <a:pt x="0" y="0"/>
                </a:moveTo>
                <a:lnTo>
                  <a:pt x="3246602" y="0"/>
                </a:lnTo>
                <a:lnTo>
                  <a:pt x="3246602" y="3246603"/>
                </a:lnTo>
                <a:lnTo>
                  <a:pt x="0" y="3246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096510" y="599360"/>
            <a:ext cx="3246603" cy="3246603"/>
          </a:xfrm>
          <a:custGeom>
            <a:avLst/>
            <a:gdLst/>
            <a:ahLst/>
            <a:cxnLst/>
            <a:rect l="l" t="t" r="r" b="b"/>
            <a:pathLst>
              <a:path w="3246603" h="3246603">
                <a:moveTo>
                  <a:pt x="0" y="0"/>
                </a:moveTo>
                <a:lnTo>
                  <a:pt x="3246603" y="0"/>
                </a:lnTo>
                <a:lnTo>
                  <a:pt x="3246603" y="3246602"/>
                </a:lnTo>
                <a:lnTo>
                  <a:pt x="0" y="3246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4859105" y="-1418879"/>
            <a:ext cx="3246603" cy="3246603"/>
          </a:xfrm>
          <a:custGeom>
            <a:avLst/>
            <a:gdLst/>
            <a:ahLst/>
            <a:cxnLst/>
            <a:rect l="l" t="t" r="r" b="b"/>
            <a:pathLst>
              <a:path w="3246603" h="3246603">
                <a:moveTo>
                  <a:pt x="0" y="0"/>
                </a:moveTo>
                <a:lnTo>
                  <a:pt x="3246602" y="0"/>
                </a:lnTo>
                <a:lnTo>
                  <a:pt x="3246602" y="3246603"/>
                </a:lnTo>
                <a:lnTo>
                  <a:pt x="0" y="3246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id="3" name="Freeform 3"/>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4" name="Freeform 4"/>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811540" y="469233"/>
            <a:ext cx="13600521" cy="1175252"/>
            <a:chOff x="0" y="0"/>
            <a:chExt cx="18134028" cy="1567002"/>
          </a:xfrm>
        </p:grpSpPr>
        <p:sp>
          <p:nvSpPr>
            <p:cNvPr id="7" name="TextBox 7"/>
            <p:cNvSpPr txBox="1"/>
            <p:nvPr/>
          </p:nvSpPr>
          <p:spPr>
            <a:xfrm>
              <a:off x="7522538" y="-152400"/>
              <a:ext cx="10611491" cy="1719402"/>
            </a:xfrm>
            <a:prstGeom prst="rect">
              <a:avLst/>
            </a:prstGeom>
          </p:spPr>
          <p:txBody>
            <a:bodyPr lIns="0" tIns="0" rIns="0" bIns="0" rtlCol="0" anchor="t">
              <a:spAutoFit/>
            </a:bodyPr>
            <a:lstStyle/>
            <a:p>
              <a:pPr algn="l">
                <a:lnSpc>
                  <a:spcPts val="10822"/>
                </a:lnSpc>
                <a:spcBef>
                  <a:spcPct val="0"/>
                </a:spcBef>
              </a:pPr>
              <a:r>
                <a:rPr lang="en-US" sz="7730" b="1">
                  <a:solidFill>
                    <a:srgbClr val="F6E0F5"/>
                  </a:solidFill>
                  <a:latin typeface="Garet Bold"/>
                  <a:ea typeface="Garet Bold"/>
                  <a:cs typeface="Garet Bold"/>
                  <a:sym typeface="Garet Bold"/>
                </a:rPr>
                <a:t>  &amp;  Solutions</a:t>
              </a:r>
            </a:p>
          </p:txBody>
        </p:sp>
        <p:sp>
          <p:nvSpPr>
            <p:cNvPr id="8" name="TextBox 8"/>
            <p:cNvSpPr txBox="1"/>
            <p:nvPr/>
          </p:nvSpPr>
          <p:spPr>
            <a:xfrm>
              <a:off x="0" y="-152400"/>
              <a:ext cx="7896770" cy="1719402"/>
            </a:xfrm>
            <a:prstGeom prst="rect">
              <a:avLst/>
            </a:prstGeom>
          </p:spPr>
          <p:txBody>
            <a:bodyPr lIns="0" tIns="0" rIns="0" bIns="0" rtlCol="0" anchor="t">
              <a:spAutoFit/>
            </a:bodyPr>
            <a:lstStyle/>
            <a:p>
              <a:pPr algn="l">
                <a:lnSpc>
                  <a:spcPts val="10822"/>
                </a:lnSpc>
                <a:spcBef>
                  <a:spcPct val="0"/>
                </a:spcBef>
              </a:pPr>
              <a:r>
                <a:rPr lang="en-US" sz="7730" b="1">
                  <a:solidFill>
                    <a:srgbClr val="A280EC"/>
                  </a:solidFill>
                  <a:latin typeface="Garet Bold"/>
                  <a:ea typeface="Garet Bold"/>
                  <a:cs typeface="Garet Bold"/>
                  <a:sym typeface="Garet Bold"/>
                </a:rPr>
                <a:t>Challenges </a:t>
              </a:r>
            </a:p>
          </p:txBody>
        </p:sp>
      </p:grpSp>
      <p:sp>
        <p:nvSpPr>
          <p:cNvPr id="9" name="TextBox 9"/>
          <p:cNvSpPr txBox="1"/>
          <p:nvPr/>
        </p:nvSpPr>
        <p:spPr>
          <a:xfrm>
            <a:off x="533400" y="2980087"/>
            <a:ext cx="17476460" cy="3887189"/>
          </a:xfrm>
          <a:prstGeom prst="rect">
            <a:avLst/>
          </a:prstGeom>
        </p:spPr>
        <p:txBody>
          <a:bodyPr lIns="0" tIns="0" rIns="0" bIns="0" rtlCol="0" anchor="t">
            <a:spAutoFit/>
          </a:bodyPr>
          <a:lstStyle/>
          <a:p>
            <a:pPr algn="l">
              <a:lnSpc>
                <a:spcPts val="3095"/>
              </a:lnSpc>
              <a:spcBef>
                <a:spcPct val="0"/>
              </a:spcBef>
            </a:pPr>
            <a:r>
              <a:rPr lang="en-US" sz="2211" dirty="0">
                <a:solidFill>
                  <a:srgbClr val="FFFFFF"/>
                </a:solidFill>
                <a:latin typeface="Garet"/>
                <a:ea typeface="Garet"/>
                <a:cs typeface="Garet"/>
                <a:sym typeface="Garet"/>
              </a:rPr>
              <a:t>During the development of the Women Safety device, several challenges were encountered. One major challenge was creating a compact and portable design that women could keep it daily without discomfort, which was addressed by using Arduino Nano and minimal components in a  casing. Ensuring reliable GPS tracking was another difficulty, especially in areas with weak signals, and this was solved by using a high-sensitivity GPS module and testing it in multiple environments. Power management was also a concern since GPS and GSM consume significant energy to overcome this, the code was optimized for low power consumption and a rechargeable lithium-ion battery was used. Another challenge was guaranteeing instant alert delivery during emergencies, which was solved by configuring the GSM module with AT commands for immediate SMS and call triggers. Finally, affordability was considered essential, and by using locally available low-cost components, the device was made both practical and accessible within a budget-friendly range.</a:t>
            </a:r>
          </a:p>
          <a:p>
            <a:pPr algn="l">
              <a:lnSpc>
                <a:spcPts val="3095"/>
              </a:lnSpc>
              <a:spcBef>
                <a:spcPct val="0"/>
              </a:spcBef>
            </a:pPr>
            <a:endParaRPr lang="en-US" sz="2211" dirty="0">
              <a:solidFill>
                <a:srgbClr val="FFFFFF"/>
              </a:solidFill>
              <a:latin typeface="Garet"/>
              <a:ea typeface="Garet"/>
              <a:cs typeface="Garet"/>
              <a:sym typeface="Gare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id="3" name="Freeform 3"/>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grpSp>
        <p:nvGrpSpPr>
          <p:cNvPr id="4" name="Group 4"/>
          <p:cNvGrpSpPr/>
          <p:nvPr/>
        </p:nvGrpSpPr>
        <p:grpSpPr>
          <a:xfrm>
            <a:off x="7945285" y="2066012"/>
            <a:ext cx="4796896" cy="608841"/>
            <a:chOff x="0" y="0"/>
            <a:chExt cx="3201916" cy="406400"/>
          </a:xfrm>
        </p:grpSpPr>
        <p:sp>
          <p:nvSpPr>
            <p:cNvPr id="5" name="Freeform 5"/>
            <p:cNvSpPr/>
            <p:nvPr/>
          </p:nvSpPr>
          <p:spPr>
            <a:xfrm>
              <a:off x="0" y="0"/>
              <a:ext cx="3201916" cy="406400"/>
            </a:xfrm>
            <a:custGeom>
              <a:avLst/>
              <a:gdLst/>
              <a:ahLst/>
              <a:cxnLst/>
              <a:rect l="l" t="t" r="r" b="b"/>
              <a:pathLst>
                <a:path w="3201916" h="406400">
                  <a:moveTo>
                    <a:pt x="2998716" y="0"/>
                  </a:moveTo>
                  <a:cubicBezTo>
                    <a:pt x="3110941" y="0"/>
                    <a:pt x="3201916" y="90976"/>
                    <a:pt x="3201916" y="203200"/>
                  </a:cubicBezTo>
                  <a:cubicBezTo>
                    <a:pt x="3201916" y="315424"/>
                    <a:pt x="3110941" y="406400"/>
                    <a:pt x="299871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6" name="TextBox 6"/>
            <p:cNvSpPr txBox="1"/>
            <p:nvPr/>
          </p:nvSpPr>
          <p:spPr>
            <a:xfrm>
              <a:off x="0" y="47625"/>
              <a:ext cx="3201916" cy="358775"/>
            </a:xfrm>
            <a:prstGeom prst="rect">
              <a:avLst/>
            </a:prstGeom>
          </p:spPr>
          <p:txBody>
            <a:bodyPr lIns="50800" tIns="50800" rIns="50800" bIns="50800" rtlCol="0" anchor="ctr"/>
            <a:lstStyle/>
            <a:p>
              <a:pPr algn="ctr">
                <a:lnSpc>
                  <a:spcPts val="2425"/>
                </a:lnSpc>
              </a:pPr>
              <a:endParaRPr/>
            </a:p>
          </p:txBody>
        </p:sp>
      </p:grpSp>
      <p:sp>
        <p:nvSpPr>
          <p:cNvPr id="7" name="Freeform 7"/>
          <p:cNvSpPr/>
          <p:nvPr/>
        </p:nvSpPr>
        <p:spPr>
          <a:xfrm>
            <a:off x="12133839" y="2179447"/>
            <a:ext cx="320992" cy="320993"/>
          </a:xfrm>
          <a:custGeom>
            <a:avLst/>
            <a:gdLst/>
            <a:ahLst/>
            <a:cxnLst/>
            <a:rect l="l" t="t" r="r" b="b"/>
            <a:pathLst>
              <a:path w="320992" h="320993">
                <a:moveTo>
                  <a:pt x="0" y="0"/>
                </a:moveTo>
                <a:lnTo>
                  <a:pt x="320993" y="0"/>
                </a:lnTo>
                <a:lnTo>
                  <a:pt x="320993" y="320992"/>
                </a:lnTo>
                <a:lnTo>
                  <a:pt x="0" y="320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98862" y="5143500"/>
            <a:ext cx="4734156" cy="3535291"/>
          </a:xfrm>
          <a:custGeom>
            <a:avLst/>
            <a:gdLst/>
            <a:ahLst/>
            <a:cxnLst/>
            <a:rect l="l" t="t" r="r" b="b"/>
            <a:pathLst>
              <a:path w="4734156" h="3535291">
                <a:moveTo>
                  <a:pt x="0" y="0"/>
                </a:moveTo>
                <a:lnTo>
                  <a:pt x="4734157" y="0"/>
                </a:lnTo>
                <a:lnTo>
                  <a:pt x="4734157" y="3535291"/>
                </a:lnTo>
                <a:lnTo>
                  <a:pt x="0" y="35352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440376" y="3448422"/>
            <a:ext cx="7580571" cy="1327652"/>
          </a:xfrm>
          <a:prstGeom prst="rect">
            <a:avLst/>
          </a:prstGeom>
        </p:spPr>
        <p:txBody>
          <a:bodyPr lIns="0" tIns="0" rIns="0" bIns="0" rtlCol="0" anchor="t">
            <a:spAutoFit/>
          </a:bodyPr>
          <a:lstStyle/>
          <a:p>
            <a:pPr algn="l">
              <a:lnSpc>
                <a:spcPts val="10822"/>
              </a:lnSpc>
              <a:spcBef>
                <a:spcPct val="0"/>
              </a:spcBef>
            </a:pPr>
            <a:r>
              <a:rPr lang="en-US" sz="7730" b="1">
                <a:solidFill>
                  <a:srgbClr val="F6E0F5"/>
                </a:solidFill>
                <a:latin typeface="Garet Bold"/>
                <a:ea typeface="Garet Bold"/>
                <a:cs typeface="Garet Bold"/>
                <a:sym typeface="Garet Bold"/>
              </a:rPr>
              <a:t>Prospects</a:t>
            </a:r>
          </a:p>
        </p:txBody>
      </p:sp>
      <p:sp>
        <p:nvSpPr>
          <p:cNvPr id="10" name="TextBox 10"/>
          <p:cNvSpPr txBox="1"/>
          <p:nvPr/>
        </p:nvSpPr>
        <p:spPr>
          <a:xfrm>
            <a:off x="1440376" y="2391147"/>
            <a:ext cx="5408227" cy="1327652"/>
          </a:xfrm>
          <a:prstGeom prst="rect">
            <a:avLst/>
          </a:prstGeom>
        </p:spPr>
        <p:txBody>
          <a:bodyPr lIns="0" tIns="0" rIns="0" bIns="0" rtlCol="0" anchor="t">
            <a:spAutoFit/>
          </a:bodyPr>
          <a:lstStyle/>
          <a:p>
            <a:pPr algn="l">
              <a:lnSpc>
                <a:spcPts val="10822"/>
              </a:lnSpc>
              <a:spcBef>
                <a:spcPct val="0"/>
              </a:spcBef>
            </a:pPr>
            <a:r>
              <a:rPr lang="en-US" sz="7730" b="1">
                <a:solidFill>
                  <a:srgbClr val="A280EC"/>
                </a:solidFill>
                <a:latin typeface="Garet Bold"/>
                <a:ea typeface="Garet Bold"/>
                <a:cs typeface="Garet Bold"/>
                <a:sym typeface="Garet Bold"/>
              </a:rPr>
              <a:t>Future </a:t>
            </a:r>
          </a:p>
        </p:txBody>
      </p:sp>
      <p:sp>
        <p:nvSpPr>
          <p:cNvPr id="11" name="TextBox 11"/>
          <p:cNvSpPr txBox="1"/>
          <p:nvPr/>
        </p:nvSpPr>
        <p:spPr>
          <a:xfrm>
            <a:off x="8222362" y="2911009"/>
            <a:ext cx="7822954" cy="4565086"/>
          </a:xfrm>
          <a:prstGeom prst="rect">
            <a:avLst/>
          </a:prstGeom>
        </p:spPr>
        <p:txBody>
          <a:bodyPr lIns="0" tIns="0" rIns="0" bIns="0" rtlCol="0" anchor="t">
            <a:spAutoFit/>
          </a:bodyPr>
          <a:lstStyle/>
          <a:p>
            <a:pPr algn="l">
              <a:lnSpc>
                <a:spcPts val="3006"/>
              </a:lnSpc>
              <a:spcBef>
                <a:spcPct val="0"/>
              </a:spcBef>
            </a:pPr>
            <a:r>
              <a:rPr lang="en-US" sz="2147">
                <a:solidFill>
                  <a:srgbClr val="F6E0F5"/>
                </a:solidFill>
                <a:latin typeface="Garet"/>
                <a:ea typeface="Garet"/>
                <a:cs typeface="Garet"/>
                <a:sym typeface="Garet"/>
              </a:rPr>
              <a:t>The Women Safety Pendant can be further enhanced with mobile application integration for real-time tracking and alerts, cloud connectivity for storing emergency data, and AI-based monitoring to predict and detect unusual movements or threats. Voice command activation, panic detection through sensors, and integration with local police or emergency helplines can make the device even more effective. Future improvements may also include reducing size further, waterproofing, and adding smart wearable features, ensuring that the devices evolves into a more advanced, reliable, and user-friendly safety solution.</a:t>
            </a:r>
          </a:p>
        </p:txBody>
      </p:sp>
      <p:sp>
        <p:nvSpPr>
          <p:cNvPr id="12" name="TextBox 12"/>
          <p:cNvSpPr txBox="1"/>
          <p:nvPr/>
        </p:nvSpPr>
        <p:spPr>
          <a:xfrm>
            <a:off x="8302472" y="2129156"/>
            <a:ext cx="3554290" cy="420693"/>
          </a:xfrm>
          <a:prstGeom prst="rect">
            <a:avLst/>
          </a:prstGeom>
        </p:spPr>
        <p:txBody>
          <a:bodyPr lIns="0" tIns="0" rIns="0" bIns="0" rtlCol="0" anchor="t">
            <a:spAutoFit/>
          </a:bodyPr>
          <a:lstStyle/>
          <a:p>
            <a:pPr algn="ctr">
              <a:lnSpc>
                <a:spcPts val="3409"/>
              </a:lnSpc>
              <a:spcBef>
                <a:spcPct val="0"/>
              </a:spcBef>
            </a:pPr>
            <a:r>
              <a:rPr lang="en-US" sz="2435" b="1" dirty="0">
                <a:solidFill>
                  <a:srgbClr val="F6E0F5"/>
                </a:solidFill>
                <a:latin typeface="Garet"/>
                <a:ea typeface="Garet"/>
                <a:cs typeface="Garet"/>
                <a:sym typeface="Garet"/>
              </a:rPr>
              <a:t>Future Scope: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id="6" name="Freeform 6"/>
          <p:cNvSpPr/>
          <p:nvPr/>
        </p:nvSpPr>
        <p:spPr>
          <a:xfrm>
            <a:off x="1557346" y="3943350"/>
            <a:ext cx="3967673" cy="8229600"/>
          </a:xfrm>
          <a:custGeom>
            <a:avLst/>
            <a:gdLst/>
            <a:ahLst/>
            <a:cxnLst/>
            <a:rect l="l" t="t" r="r" b="b"/>
            <a:pathLst>
              <a:path w="3967673" h="8229600">
                <a:moveTo>
                  <a:pt x="0" y="0"/>
                </a:moveTo>
                <a:lnTo>
                  <a:pt x="3967673" y="0"/>
                </a:lnTo>
                <a:lnTo>
                  <a:pt x="3967673" y="8229600"/>
                </a:lnTo>
                <a:lnTo>
                  <a:pt x="0" y="8229600"/>
                </a:lnTo>
                <a:lnTo>
                  <a:pt x="0" y="0"/>
                </a:lnTo>
                <a:close/>
              </a:path>
            </a:pathLst>
          </a:custGeom>
          <a:blipFill>
            <a:blip r:embed="rId3"/>
            <a:stretch>
              <a:fillRect/>
            </a:stretch>
          </a:blipFill>
        </p:spPr>
      </p:sp>
      <p:grpSp>
        <p:nvGrpSpPr>
          <p:cNvPr id="8" name="Group 8"/>
          <p:cNvGrpSpPr/>
          <p:nvPr/>
        </p:nvGrpSpPr>
        <p:grpSpPr>
          <a:xfrm>
            <a:off x="6860897" y="830098"/>
            <a:ext cx="10783753" cy="2897366"/>
            <a:chOff x="0" y="0"/>
            <a:chExt cx="14378337" cy="3863154"/>
          </a:xfrm>
        </p:grpSpPr>
        <p:sp>
          <p:nvSpPr>
            <p:cNvPr id="9" name="Freeform 9"/>
            <p:cNvSpPr/>
            <p:nvPr/>
          </p:nvSpPr>
          <p:spPr>
            <a:xfrm>
              <a:off x="12206637" y="0"/>
              <a:ext cx="2171700" cy="2171700"/>
            </a:xfrm>
            <a:custGeom>
              <a:avLst/>
              <a:gdLst/>
              <a:ahLst/>
              <a:cxnLst/>
              <a:rect l="l" t="t" r="r" b="b"/>
              <a:pathLst>
                <a:path w="2171700" h="2171700">
                  <a:moveTo>
                    <a:pt x="0" y="0"/>
                  </a:moveTo>
                  <a:lnTo>
                    <a:pt x="2171700" y="0"/>
                  </a:lnTo>
                  <a:lnTo>
                    <a:pt x="2171700" y="2171700"/>
                  </a:lnTo>
                  <a:lnTo>
                    <a:pt x="0" y="2171700"/>
                  </a:lnTo>
                  <a:lnTo>
                    <a:pt x="0" y="0"/>
                  </a:lnTo>
                  <a:close/>
                </a:path>
              </a:pathLst>
            </a:custGeom>
            <a:blipFill>
              <a:blip r:embed="rId4"/>
              <a:stretch>
                <a:fillRect/>
              </a:stretch>
            </a:blipFill>
          </p:spPr>
        </p:sp>
        <p:sp>
          <p:nvSpPr>
            <p:cNvPr id="10" name="TextBox 10"/>
            <p:cNvSpPr txBox="1"/>
            <p:nvPr/>
          </p:nvSpPr>
          <p:spPr>
            <a:xfrm>
              <a:off x="6473480" y="2143752"/>
              <a:ext cx="7391058" cy="1719402"/>
            </a:xfrm>
            <a:prstGeom prst="rect">
              <a:avLst/>
            </a:prstGeom>
          </p:spPr>
          <p:txBody>
            <a:bodyPr lIns="0" tIns="0" rIns="0" bIns="0" rtlCol="0" anchor="t">
              <a:spAutoFit/>
            </a:bodyPr>
            <a:lstStyle/>
            <a:p>
              <a:pPr algn="l">
                <a:lnSpc>
                  <a:spcPts val="10822"/>
                </a:lnSpc>
                <a:spcBef>
                  <a:spcPct val="0"/>
                </a:spcBef>
              </a:pPr>
              <a:r>
                <a:rPr lang="en-US" sz="7730" b="1">
                  <a:solidFill>
                    <a:srgbClr val="F6E0F5"/>
                  </a:solidFill>
                  <a:latin typeface="Garet Bold"/>
                  <a:ea typeface="Garet Bold"/>
                  <a:cs typeface="Garet Bold"/>
                  <a:sym typeface="Garet Bold"/>
                </a:rPr>
                <a:t>Benefits</a:t>
              </a:r>
            </a:p>
          </p:txBody>
        </p:sp>
        <p:sp>
          <p:nvSpPr>
            <p:cNvPr id="11" name="TextBox 11"/>
            <p:cNvSpPr txBox="1"/>
            <p:nvPr/>
          </p:nvSpPr>
          <p:spPr>
            <a:xfrm>
              <a:off x="0" y="2143752"/>
              <a:ext cx="9268370" cy="1719402"/>
            </a:xfrm>
            <a:prstGeom prst="rect">
              <a:avLst/>
            </a:prstGeom>
          </p:spPr>
          <p:txBody>
            <a:bodyPr lIns="0" tIns="0" rIns="0" bIns="0" rtlCol="0" anchor="t">
              <a:spAutoFit/>
            </a:bodyPr>
            <a:lstStyle/>
            <a:p>
              <a:pPr algn="l">
                <a:lnSpc>
                  <a:spcPts val="10822"/>
                </a:lnSpc>
                <a:spcBef>
                  <a:spcPct val="0"/>
                </a:spcBef>
              </a:pPr>
              <a:r>
                <a:rPr lang="en-US" sz="7730" b="1">
                  <a:solidFill>
                    <a:srgbClr val="A280EC"/>
                  </a:solidFill>
                  <a:latin typeface="Garet Bold"/>
                  <a:ea typeface="Garet Bold"/>
                  <a:cs typeface="Garet Bold"/>
                  <a:sym typeface="Garet Bold"/>
                </a:rPr>
                <a:t>Impact &amp;</a:t>
              </a:r>
            </a:p>
          </p:txBody>
        </p:sp>
      </p:grpSp>
      <p:sp>
        <p:nvSpPr>
          <p:cNvPr id="12" name="TextBox 12"/>
          <p:cNvSpPr txBox="1"/>
          <p:nvPr/>
        </p:nvSpPr>
        <p:spPr>
          <a:xfrm>
            <a:off x="6585725" y="4383211"/>
            <a:ext cx="11058924" cy="3674939"/>
          </a:xfrm>
          <a:prstGeom prst="rect">
            <a:avLst/>
          </a:prstGeom>
        </p:spPr>
        <p:txBody>
          <a:bodyPr lIns="0" tIns="0" rIns="0" bIns="0" rtlCol="0" anchor="t">
            <a:spAutoFit/>
          </a:bodyPr>
          <a:lstStyle/>
          <a:p>
            <a:pPr algn="l">
              <a:lnSpc>
                <a:spcPts val="3244"/>
              </a:lnSpc>
              <a:spcBef>
                <a:spcPct val="0"/>
              </a:spcBef>
            </a:pPr>
            <a:r>
              <a:rPr lang="en-US" sz="2317">
                <a:solidFill>
                  <a:srgbClr val="F6E0F5"/>
                </a:solidFill>
                <a:latin typeface="Garet"/>
                <a:ea typeface="Garet"/>
                <a:cs typeface="Garet"/>
                <a:sym typeface="Garet"/>
              </a:rPr>
              <a:t>The Women Safety device has the potential to create a strong social impact by providing women with a sense of security and independence in unsafe environments. It ensures quick emergency response through real-time alerts, allowing families and authorities to act immediately and potentially prevent harm. The affordability and compact design make it accessible to a larger section of society, encouraging widespread adoption. Beyond individual safety, the project contributes to building safer communities by integrating technology with social responsibility, demonstrating how innovation can directly improve lives.</a:t>
            </a:r>
          </a:p>
        </p:txBody>
      </p:sp>
      <p:sp>
        <p:nvSpPr>
          <p:cNvPr id="13" name="Freeform 13"/>
          <p:cNvSpPr/>
          <p:nvPr/>
        </p:nvSpPr>
        <p:spPr>
          <a:xfrm flipH="1">
            <a:off x="2122125" y="2693077"/>
            <a:ext cx="4240473" cy="4240473"/>
          </a:xfrm>
          <a:custGeom>
            <a:avLst/>
            <a:gdLst/>
            <a:ahLst/>
            <a:cxnLst/>
            <a:rect l="l" t="t" r="r" b="b"/>
            <a:pathLst>
              <a:path w="4240473" h="4240473">
                <a:moveTo>
                  <a:pt x="4240473" y="0"/>
                </a:moveTo>
                <a:lnTo>
                  <a:pt x="0" y="0"/>
                </a:lnTo>
                <a:lnTo>
                  <a:pt x="0" y="4240473"/>
                </a:lnTo>
                <a:lnTo>
                  <a:pt x="4240473" y="4240473"/>
                </a:lnTo>
                <a:lnTo>
                  <a:pt x="4240473"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824</Words>
  <Application>Microsoft Office PowerPoint</Application>
  <PresentationFormat>Custom</PresentationFormat>
  <Paragraphs>47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Garet Bold Italics</vt:lpstr>
      <vt:lpstr>Garet Bold</vt:lpstr>
      <vt:lpstr>Calibri</vt:lpstr>
      <vt:lpstr>Arial</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 Safty device</dc:title>
  <dc:creator>sejal mudaliar</dc:creator>
  <cp:lastModifiedBy>Sejal Mudaliar</cp:lastModifiedBy>
  <cp:revision>2</cp:revision>
  <dcterms:created xsi:type="dcterms:W3CDTF">2006-08-16T00:00:00Z</dcterms:created>
  <dcterms:modified xsi:type="dcterms:W3CDTF">2025-08-21T18:51:46Z</dcterms:modified>
  <dc:identifier>DAGws75PxOY</dc:identifier>
</cp:coreProperties>
</file>